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2" r:id="rId4"/>
    <p:sldId id="257" r:id="rId5"/>
    <p:sldId id="263" r:id="rId6"/>
    <p:sldId id="261" r:id="rId7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5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土屋 翔太郎" userId="69bda551-b554-46be-ae9f-cfc982ed6038" providerId="ADAL" clId="{8E5A7927-97EB-4DAB-A06E-C38964FB8499}"/>
    <pc:docChg chg="modSld">
      <pc:chgData name="土屋 翔太郎" userId="69bda551-b554-46be-ae9f-cfc982ed6038" providerId="ADAL" clId="{8E5A7927-97EB-4DAB-A06E-C38964FB8499}" dt="2024-10-31T05:54:59.566" v="20" actId="20577"/>
      <pc:docMkLst>
        <pc:docMk/>
      </pc:docMkLst>
      <pc:sldChg chg="modSp mod">
        <pc:chgData name="土屋 翔太郎" userId="69bda551-b554-46be-ae9f-cfc982ed6038" providerId="ADAL" clId="{8E5A7927-97EB-4DAB-A06E-C38964FB8499}" dt="2024-10-31T05:54:59.566" v="20" actId="20577"/>
        <pc:sldMkLst>
          <pc:docMk/>
          <pc:sldMk cId="1949667478" sldId="263"/>
        </pc:sldMkLst>
        <pc:spChg chg="mod">
          <ac:chgData name="土屋 翔太郎" userId="69bda551-b554-46be-ae9f-cfc982ed6038" providerId="ADAL" clId="{8E5A7927-97EB-4DAB-A06E-C38964FB8499}" dt="2024-10-31T05:54:59.566" v="20" actId="20577"/>
          <ac:spMkLst>
            <pc:docMk/>
            <pc:sldMk cId="1949667478" sldId="263"/>
            <ac:spMk id="9" creationId="{DA530967-7018-3032-B9E7-24ECD6D13DE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35AF-6349-4112-BF1B-8032B59FA7BF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6F0F-4338-48C9-8E48-02214069E6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87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35AF-6349-4112-BF1B-8032B59FA7BF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6F0F-4338-48C9-8E48-02214069E6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49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35AF-6349-4112-BF1B-8032B59FA7BF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6F0F-4338-48C9-8E48-02214069E6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70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35AF-6349-4112-BF1B-8032B59FA7BF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6F0F-4338-48C9-8E48-02214069E6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05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35AF-6349-4112-BF1B-8032B59FA7BF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6F0F-4338-48C9-8E48-02214069E6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30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35AF-6349-4112-BF1B-8032B59FA7BF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6F0F-4338-48C9-8E48-02214069E6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47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35AF-6349-4112-BF1B-8032B59FA7BF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6F0F-4338-48C9-8E48-02214069E6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48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35AF-6349-4112-BF1B-8032B59FA7BF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6F0F-4338-48C9-8E48-02214069E6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780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35AF-6349-4112-BF1B-8032B59FA7BF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6F0F-4338-48C9-8E48-02214069E6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94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35AF-6349-4112-BF1B-8032B59FA7BF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6F0F-4338-48C9-8E48-02214069E6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69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35AF-6349-4112-BF1B-8032B59FA7BF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6F0F-4338-48C9-8E48-02214069E6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36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D35AF-6349-4112-BF1B-8032B59FA7BF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16F0F-4338-48C9-8E48-02214069E6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19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npu_gakusa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x.com/npu_gakusai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hyperlink" Target="https://online.updf.com/pdf/share?shareId=84936567091417088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ichiyaku.ac.jp/access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geoina.jp/page1" TargetMode="External"/><Relationship Id="rId13" Type="http://schemas.openxmlformats.org/officeDocument/2006/relationships/hyperlink" Target="https://createsd-recruit.jp/proper-pharmacist/" TargetMode="External"/><Relationship Id="rId3" Type="http://schemas.openxmlformats.org/officeDocument/2006/relationships/hyperlink" Target="https://cspg.co.jp" TargetMode="External"/><Relationship Id="rId7" Type="http://schemas.openxmlformats.org/officeDocument/2006/relationships/hyperlink" Target="https://qol-recruit.jp/fresh_pharmacist/21/" TargetMode="External"/><Relationship Id="rId12" Type="http://schemas.openxmlformats.org/officeDocument/2006/relationships/hyperlink" Target="https://www.sundrug-recruit.jp/int_ph/" TargetMode="External"/><Relationship Id="rId17" Type="http://schemas.openxmlformats.org/officeDocument/2006/relationships/hyperlink" Target="http://www.toyoalbum.com" TargetMode="External"/><Relationship Id="rId2" Type="http://schemas.openxmlformats.org/officeDocument/2006/relationships/hyperlink" Target="https://scgroup.jp/recruit/shinsotsu/" TargetMode="External"/><Relationship Id="rId16" Type="http://schemas.openxmlformats.org/officeDocument/2006/relationships/hyperlink" Target="https://www.recruit-sekiyakuhin.com/pharmac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suruha-hd.com" TargetMode="External"/><Relationship Id="rId11" Type="http://schemas.openxmlformats.org/officeDocument/2006/relationships/hyperlink" Target="https://www.ryuseido.co.jp/ryuseido_htdocs/ryuseido_htdocs/index.html" TargetMode="External"/><Relationship Id="rId5" Type="http://schemas.openxmlformats.org/officeDocument/2006/relationships/hyperlink" Target="http://www.kimono-shirataki.com" TargetMode="External"/><Relationship Id="rId15" Type="http://schemas.openxmlformats.org/officeDocument/2006/relationships/hyperlink" Target="https://cosmo-plus.jp" TargetMode="External"/><Relationship Id="rId10" Type="http://schemas.openxmlformats.org/officeDocument/2006/relationships/hyperlink" Target="https://www.sugi-recruit.jp" TargetMode="External"/><Relationship Id="rId4" Type="http://schemas.openxmlformats.org/officeDocument/2006/relationships/hyperlink" Target="https://sumida-ph.jp" TargetMode="External"/><Relationship Id="rId9" Type="http://schemas.openxmlformats.org/officeDocument/2006/relationships/hyperlink" Target="https://www.suzukiyakkyoku.co.jp/recruit/index.html" TargetMode="External"/><Relationship Id="rId14" Type="http://schemas.openxmlformats.org/officeDocument/2006/relationships/hyperlink" Target="https://www.ina-house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D1303F6-96BB-30AC-3883-5E3E98BA6A02}"/>
              </a:ext>
            </a:extLst>
          </p:cNvPr>
          <p:cNvSpPr txBox="1"/>
          <p:nvPr/>
        </p:nvSpPr>
        <p:spPr>
          <a:xfrm>
            <a:off x="0" y="2660"/>
            <a:ext cx="6858000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>
                <a:solidFill>
                  <a:schemeClr val="bg1"/>
                </a:solidFill>
              </a:rPr>
              <a:t>2024</a:t>
            </a:r>
            <a:r>
              <a:rPr kumimoji="1" lang="ja-JP" altLang="en-US" sz="1200">
                <a:solidFill>
                  <a:schemeClr val="bg1"/>
                </a:solidFill>
              </a:rPr>
              <a:t>日薬祭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D19809F-4FE8-3305-351B-54A367E11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744"/>
            <a:ext cx="6858000" cy="40513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91178EC-E6C9-803F-FA41-3845D965877E}"/>
              </a:ext>
            </a:extLst>
          </p:cNvPr>
          <p:cNvSpPr txBox="1"/>
          <p:nvPr/>
        </p:nvSpPr>
        <p:spPr>
          <a:xfrm>
            <a:off x="3778128" y="500120"/>
            <a:ext cx="2431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2024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CED7C98-F674-0C2A-9A00-02377AA422A1}"/>
              </a:ext>
            </a:extLst>
          </p:cNvPr>
          <p:cNvSpPr txBox="1"/>
          <p:nvPr/>
        </p:nvSpPr>
        <p:spPr>
          <a:xfrm>
            <a:off x="3469314" y="1382104"/>
            <a:ext cx="1100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endParaRPr kumimoji="1" lang="en-US" altLang="ja-JP" sz="6000" b="1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6AB135-96DC-6E12-9839-E2227B26F56C}"/>
              </a:ext>
            </a:extLst>
          </p:cNvPr>
          <p:cNvSpPr txBox="1"/>
          <p:nvPr/>
        </p:nvSpPr>
        <p:spPr>
          <a:xfrm>
            <a:off x="4430609" y="1396095"/>
            <a:ext cx="1100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薬</a:t>
            </a:r>
            <a:endParaRPr kumimoji="1" lang="en-US" altLang="ja-JP" sz="6000" b="1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731C82-DBE6-0D47-9BBE-582D4106D43D}"/>
              </a:ext>
            </a:extLst>
          </p:cNvPr>
          <p:cNvSpPr txBox="1"/>
          <p:nvPr/>
        </p:nvSpPr>
        <p:spPr>
          <a:xfrm>
            <a:off x="5418436" y="1382103"/>
            <a:ext cx="1100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祭</a:t>
            </a:r>
            <a:endParaRPr kumimoji="1" lang="en-US" altLang="ja-JP" sz="6000" b="1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100C3E9-E9B0-308E-2E58-869603322F94}"/>
              </a:ext>
            </a:extLst>
          </p:cNvPr>
          <p:cNvSpPr txBox="1"/>
          <p:nvPr/>
        </p:nvSpPr>
        <p:spPr>
          <a:xfrm>
            <a:off x="3975999" y="2382462"/>
            <a:ext cx="187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対面開催</a:t>
            </a:r>
            <a:endParaRPr kumimoji="1" lang="en-US" altLang="ja-JP" sz="3200" b="1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7BA9B4E-F04F-EC2D-8781-45C04DE28FE3}"/>
              </a:ext>
            </a:extLst>
          </p:cNvPr>
          <p:cNvSpPr txBox="1"/>
          <p:nvPr/>
        </p:nvSpPr>
        <p:spPr>
          <a:xfrm>
            <a:off x="3716273" y="3419787"/>
            <a:ext cx="3172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2024</a:t>
            </a:r>
            <a:r>
              <a:rPr kumimoji="1" lang="ja-JP" altLang="en-US" sz="2400" b="1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kumimoji="1" lang="en-US" altLang="ja-JP" sz="2400" b="1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11</a:t>
            </a:r>
            <a:r>
              <a:rPr kumimoji="1" lang="ja-JP" altLang="en-US" sz="2400" b="1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kumimoji="1" lang="en-US" altLang="ja-JP" sz="2400" b="1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kumimoji="1" lang="ja-JP" altLang="en-US" sz="2400" b="1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日（日）</a:t>
            </a:r>
            <a:endParaRPr kumimoji="1" lang="en-US" altLang="ja-JP" sz="2400" b="1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A553DC0-5F23-008C-0FA3-17FA0F7FE913}"/>
              </a:ext>
            </a:extLst>
          </p:cNvPr>
          <p:cNvSpPr txBox="1"/>
          <p:nvPr/>
        </p:nvSpPr>
        <p:spPr>
          <a:xfrm>
            <a:off x="293542" y="4377210"/>
            <a:ext cx="627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今年は去年に引き続き対面で開催予定です。</a:t>
            </a:r>
            <a:endParaRPr kumimoji="1" lang="en-US" altLang="ja-JP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みなさんぜひ参加してください！</a:t>
            </a:r>
            <a:endParaRPr kumimoji="1" lang="ja-JP" altLang="en-US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5" name="図 14" descr="アイコン&#10;&#10;自動的に生成された説明">
            <a:hlinkClick r:id="rId3" invalidUrl="https://www.instagram.com/npu_gakusai/"/>
            <a:extLst>
              <a:ext uri="{FF2B5EF4-FFF2-40B4-BE49-F238E27FC236}">
                <a16:creationId xmlns:a16="http://schemas.microsoft.com/office/drawing/2014/main" id="{A28BB1C9-0BF8-F686-057B-384141E3C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24" y="7915458"/>
            <a:ext cx="776982" cy="728422"/>
          </a:xfrm>
          <a:prstGeom prst="rect">
            <a:avLst/>
          </a:prstGeom>
        </p:spPr>
      </p:pic>
      <p:pic>
        <p:nvPicPr>
          <p:cNvPr id="17" name="図 16" descr="ホイール が含まれている画像&#10;&#10;自動的に生成された説明">
            <a:hlinkClick r:id="rId5" invalidUrl="https://x.com/npu_gakusai"/>
            <a:extLst>
              <a:ext uri="{FF2B5EF4-FFF2-40B4-BE49-F238E27FC236}">
                <a16:creationId xmlns:a16="http://schemas.microsoft.com/office/drawing/2014/main" id="{4B1008CE-CE88-4FD6-2CA8-209CFD4340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86" y="7915458"/>
            <a:ext cx="776982" cy="728422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B2563B9-15D3-E21F-CCC2-C1DF22A422B4}"/>
              </a:ext>
            </a:extLst>
          </p:cNvPr>
          <p:cNvSpPr txBox="1"/>
          <p:nvPr/>
        </p:nvSpPr>
        <p:spPr>
          <a:xfrm>
            <a:off x="1643449" y="7284842"/>
            <a:ext cx="42693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0" b="1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最新情報は</a:t>
            </a:r>
            <a:r>
              <a:rPr kumimoji="1" lang="en-US" altLang="ja-JP" sz="2500" b="1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SNS</a:t>
            </a:r>
            <a:r>
              <a:rPr kumimoji="1" lang="ja-JP" altLang="en-US" sz="2500" b="1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をチェック！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6B5E135-855E-DFF8-17E3-7C9A16CD6C42}"/>
              </a:ext>
            </a:extLst>
          </p:cNvPr>
          <p:cNvSpPr txBox="1"/>
          <p:nvPr/>
        </p:nvSpPr>
        <p:spPr>
          <a:xfrm>
            <a:off x="0" y="5064765"/>
            <a:ext cx="1894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accent2"/>
                </a:solidFill>
              </a:rPr>
              <a:t>『</a:t>
            </a:r>
            <a:r>
              <a:rPr kumimoji="1" lang="ja-JP" altLang="en-US" sz="2000" b="1" dirty="0">
                <a:solidFill>
                  <a:schemeClr val="accent2"/>
                </a:solidFill>
              </a:rPr>
              <a:t>気炎万丈</a:t>
            </a:r>
            <a:r>
              <a:rPr kumimoji="1" lang="en-US" altLang="ja-JP" sz="2000" b="1" dirty="0">
                <a:solidFill>
                  <a:schemeClr val="accent2"/>
                </a:solidFill>
              </a:rPr>
              <a:t>』</a:t>
            </a:r>
            <a:endParaRPr kumimoji="1" lang="ja-JP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92D57DB-7A4A-6B10-0EC7-525A56973429}"/>
              </a:ext>
            </a:extLst>
          </p:cNvPr>
          <p:cNvSpPr txBox="1"/>
          <p:nvPr/>
        </p:nvSpPr>
        <p:spPr>
          <a:xfrm>
            <a:off x="56442" y="5469817"/>
            <a:ext cx="6745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第</a:t>
            </a:r>
            <a:r>
              <a:rPr kumimoji="1"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回日薬祭のテーマは「気炎万丈」です。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「気炎」は、燃え盛る炎・気勢のことであり、「万丈」は、非常に高々とのことです。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「燃え上がる炎のように意気が盛んであるように」という思いを込めてこのテーマにしました。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921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523E46-B50F-7318-D36C-4F87DC06B896}"/>
              </a:ext>
            </a:extLst>
          </p:cNvPr>
          <p:cNvSpPr txBox="1"/>
          <p:nvPr/>
        </p:nvSpPr>
        <p:spPr>
          <a:xfrm>
            <a:off x="2022402" y="325149"/>
            <a:ext cx="2813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0" b="1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ご来場の皆さまへ</a:t>
            </a:r>
          </a:p>
        </p:txBody>
      </p:sp>
      <p:pic>
        <p:nvPicPr>
          <p:cNvPr id="12" name="図 11" descr="アイコン&#10;&#10;自動的に生成された説明">
            <a:hlinkClick r:id="rId2"/>
            <a:extLst>
              <a:ext uri="{FF2B5EF4-FFF2-40B4-BE49-F238E27FC236}">
                <a16:creationId xmlns:a16="http://schemas.microsoft.com/office/drawing/2014/main" id="{4913D500-3D67-8235-F907-1B2DD4CCA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08" y="8453322"/>
            <a:ext cx="1714588" cy="444523"/>
          </a:xfrm>
          <a:prstGeom prst="rect">
            <a:avLst/>
          </a:prstGeom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54A48CC5-1D23-2DC7-A8D0-ABF108C2E112}"/>
              </a:ext>
            </a:extLst>
          </p:cNvPr>
          <p:cNvCxnSpPr>
            <a:cxnSpLocks/>
          </p:cNvCxnSpPr>
          <p:nvPr/>
        </p:nvCxnSpPr>
        <p:spPr>
          <a:xfrm>
            <a:off x="2421738" y="820355"/>
            <a:ext cx="180217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F506641-9832-C916-65C2-074A77D5FFA7}"/>
              </a:ext>
            </a:extLst>
          </p:cNvPr>
          <p:cNvSpPr txBox="1"/>
          <p:nvPr/>
        </p:nvSpPr>
        <p:spPr>
          <a:xfrm>
            <a:off x="397621" y="980397"/>
            <a:ext cx="6062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開催時間は、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09:50〜16:00</a:t>
            </a:r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</a:p>
          <a:p>
            <a:pPr algn="ctr"/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会場には開催時間前ろよりお並びいただけます。</a:t>
            </a:r>
          </a:p>
          <a:p>
            <a:pPr algn="ctr"/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大変恐縮ですが、実行委員の指示に従いお並びください。</a:t>
            </a:r>
          </a:p>
          <a:p>
            <a:pPr algn="ctr"/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ご協力のほどよろしくお願いたします。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8F6299C-A9DD-6ADA-0A4E-94FA6E644C10}"/>
              </a:ext>
            </a:extLst>
          </p:cNvPr>
          <p:cNvSpPr txBox="1"/>
          <p:nvPr/>
        </p:nvSpPr>
        <p:spPr>
          <a:xfrm>
            <a:off x="2287552" y="2358920"/>
            <a:ext cx="22828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500" b="1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交通アクセス</a:t>
            </a: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24DE98E3-6966-2713-8EB1-D8CCDF111CDD}"/>
              </a:ext>
            </a:extLst>
          </p:cNvPr>
          <p:cNvCxnSpPr>
            <a:cxnSpLocks/>
          </p:cNvCxnSpPr>
          <p:nvPr/>
        </p:nvCxnSpPr>
        <p:spPr>
          <a:xfrm>
            <a:off x="2445336" y="2835974"/>
            <a:ext cx="180217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375E9BE-9ADF-9D96-2043-4854CF172D79}"/>
              </a:ext>
            </a:extLst>
          </p:cNvPr>
          <p:cNvSpPr txBox="1"/>
          <p:nvPr/>
        </p:nvSpPr>
        <p:spPr>
          <a:xfrm>
            <a:off x="332517" y="3026101"/>
            <a:ext cx="61929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JR</a:t>
            </a:r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大宮駅から埼玉新都市交通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ニューシャトル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で志久駅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約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18</a:t>
            </a:r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分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徒歩約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</a:t>
            </a:r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分</a:t>
            </a:r>
          </a:p>
          <a:p>
            <a:pPr algn="ctr"/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JR</a:t>
            </a:r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上尾駅・蓮田駅からバスで約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15</a:t>
            </a:r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分。日本薬科大学前バス停下車</a:t>
            </a:r>
          </a:p>
          <a:p>
            <a:pPr algn="ctr"/>
            <a:endParaRPr lang="ja-JP" altLang="en-US" sz="1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会場内に駐車スペースはございません。</a:t>
            </a:r>
          </a:p>
          <a:p>
            <a:pPr algn="ctr"/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また、ペットを連れてのご来場もお控えください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補助犬を除く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2538E013-6E61-3C1C-B385-23057DEBD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303" y="8453321"/>
            <a:ext cx="1714588" cy="44452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2F85EC5-690E-5A8B-878F-5B0EA18C49BC}"/>
              </a:ext>
            </a:extLst>
          </p:cNvPr>
          <p:cNvSpPr txBox="1"/>
          <p:nvPr/>
        </p:nvSpPr>
        <p:spPr>
          <a:xfrm>
            <a:off x="1855452" y="5371488"/>
            <a:ext cx="31470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500" b="1" dirty="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ポスター・パンフレット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B92124D1-2FC3-1A58-7E11-13AD02EFCCB1}"/>
              </a:ext>
            </a:extLst>
          </p:cNvPr>
          <p:cNvCxnSpPr>
            <a:cxnSpLocks/>
          </p:cNvCxnSpPr>
          <p:nvPr/>
        </p:nvCxnSpPr>
        <p:spPr>
          <a:xfrm>
            <a:off x="2527911" y="5852567"/>
            <a:ext cx="180217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2E940732-1CFA-2814-892D-F4847E77E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23" y="6118578"/>
            <a:ext cx="1582357" cy="223924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6A1A50A-2E28-652B-E992-E90C668B3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19" y="6134816"/>
            <a:ext cx="1582356" cy="2234350"/>
          </a:xfrm>
          <a:prstGeom prst="rect">
            <a:avLst/>
          </a:prstGeom>
        </p:spPr>
      </p:pic>
      <p:pic>
        <p:nvPicPr>
          <p:cNvPr id="4" name="図 3">
            <a:hlinkClick r:id="rId6"/>
            <a:extLst>
              <a:ext uri="{FF2B5EF4-FFF2-40B4-BE49-F238E27FC236}">
                <a16:creationId xmlns:a16="http://schemas.microsoft.com/office/drawing/2014/main" id="{22287C5B-DD68-1E3E-FFFB-A6A9A9400E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24" y="4145805"/>
            <a:ext cx="952549" cy="74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7F7B30-DFCD-D0C5-59B5-E332280A796B}"/>
              </a:ext>
            </a:extLst>
          </p:cNvPr>
          <p:cNvSpPr txBox="1"/>
          <p:nvPr/>
        </p:nvSpPr>
        <p:spPr>
          <a:xfrm>
            <a:off x="2642867" y="233214"/>
            <a:ext cx="15722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0" b="1" dirty="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イベント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64EA91CC-8C7A-F1D9-F708-5345E839276D}"/>
              </a:ext>
            </a:extLst>
          </p:cNvPr>
          <p:cNvCxnSpPr>
            <a:cxnSpLocks/>
          </p:cNvCxnSpPr>
          <p:nvPr/>
        </p:nvCxnSpPr>
        <p:spPr>
          <a:xfrm>
            <a:off x="2412951" y="710268"/>
            <a:ext cx="180217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640232-AFD9-3A6F-A808-D60AB47A7055}"/>
              </a:ext>
            </a:extLst>
          </p:cNvPr>
          <p:cNvSpPr txBox="1"/>
          <p:nvPr/>
        </p:nvSpPr>
        <p:spPr>
          <a:xfrm>
            <a:off x="610868" y="1406459"/>
            <a:ext cx="5636261" cy="211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【</a:t>
            </a:r>
            <a:r>
              <a:rPr kumimoji="1" lang="en-US" altLang="ja-JP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BINGO</a:t>
            </a:r>
            <a:r>
              <a:rPr kumimoji="1"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大会</a:t>
            </a:r>
            <a:r>
              <a:rPr kumimoji="1" lang="en-US" altLang="ja-JP"/>
              <a:t>】</a:t>
            </a:r>
          </a:p>
          <a:p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日薬祭実行委員会による参加費無料のビンゴ大会！</a:t>
            </a:r>
            <a:endParaRPr kumimoji="1" lang="en-US" altLang="ja-JP" sz="1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豪華景品を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GET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するチャンス✨</a:t>
            </a:r>
            <a:endParaRPr kumimoji="1" lang="en-US" altLang="ja-JP" sz="1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en-US" altLang="ja-JP" sz="1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定員に達し次第、参加を締め切りとさせていただきます。</a:t>
            </a:r>
            <a:endParaRPr kumimoji="1" lang="en-US" altLang="ja-JP" sz="1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en-US" altLang="ja-JP" sz="1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－時間・場所－</a:t>
            </a:r>
            <a:endParaRPr kumimoji="1" lang="en-US" altLang="ja-JP" sz="1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・時間　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15:00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15:45</a:t>
            </a:r>
          </a:p>
          <a:p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・場所　研究実習棟前ステージ</a:t>
            </a:r>
            <a:endParaRPr kumimoji="1" lang="en-US" altLang="ja-JP" sz="1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9" name="図 8" descr="アイコン&#10;&#10;自動的に生成された説明">
            <a:extLst>
              <a:ext uri="{FF2B5EF4-FFF2-40B4-BE49-F238E27FC236}">
                <a16:creationId xmlns:a16="http://schemas.microsoft.com/office/drawing/2014/main" id="{83F006D7-437E-C569-4CF6-B28E8AE56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212" y="1025972"/>
            <a:ext cx="1772805" cy="387130"/>
          </a:xfrm>
          <a:prstGeom prst="rect">
            <a:avLst/>
          </a:prstGeom>
        </p:spPr>
      </p:pic>
      <p:pic>
        <p:nvPicPr>
          <p:cNvPr id="11" name="図 10" descr="アイコン&#10;&#10;自動的に生成された説明">
            <a:extLst>
              <a:ext uri="{FF2B5EF4-FFF2-40B4-BE49-F238E27FC236}">
                <a16:creationId xmlns:a16="http://schemas.microsoft.com/office/drawing/2014/main" id="{89E49741-BB06-46EB-9CA9-E9C3F6870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64" y="3781887"/>
            <a:ext cx="1802176" cy="380948"/>
          </a:xfrm>
          <a:prstGeom prst="rect">
            <a:avLst/>
          </a:prstGeom>
        </p:spPr>
      </p:pic>
      <p:pic>
        <p:nvPicPr>
          <p:cNvPr id="4" name="図 3" descr="電卓のイラスト&#10;&#10;中程度の精度で">
            <a:extLst>
              <a:ext uri="{FF2B5EF4-FFF2-40B4-BE49-F238E27FC236}">
                <a16:creationId xmlns:a16="http://schemas.microsoft.com/office/drawing/2014/main" id="{BDE15278-0AB0-0E76-4BBA-5D2ADE054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51" y="2204772"/>
            <a:ext cx="1320748" cy="132074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35B131A-FDC0-CF8B-C85C-05A984B3174A}"/>
              </a:ext>
            </a:extLst>
          </p:cNvPr>
          <p:cNvSpPr txBox="1"/>
          <p:nvPr/>
        </p:nvSpPr>
        <p:spPr>
          <a:xfrm>
            <a:off x="610865" y="4257237"/>
            <a:ext cx="56362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美味しいものが目白押し！</a:t>
            </a:r>
            <a:endParaRPr kumimoji="1" lang="en-US" altLang="ja-JP" sz="1400" b="1">
              <a:solidFill>
                <a:schemeClr val="accent6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ポップコーン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玉こんにゃく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イカ焼き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焼き餃子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たこ焼き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唐揚げ棒</a:t>
            </a:r>
            <a:endParaRPr kumimoji="1" lang="en-US" altLang="ja-JP" sz="1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焼きそば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豚汁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チキンナゲット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くまチョコマン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かき氷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</a:p>
          <a:p>
            <a:pPr algn="ctr"/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チジミ・カクテル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水餃子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焼き鳥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クレープ</a:t>
            </a:r>
            <a:endParaRPr kumimoji="1" lang="en-US" altLang="ja-JP" sz="1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endParaRPr kumimoji="1" lang="en-US" altLang="ja-JP" sz="1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ゲーム体験＆事業紹介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カレーライス・タンドリーチキン・カレールウ販売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</a:p>
          <a:p>
            <a:pPr algn="ctr"/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伊奈町特産物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鴻巣市特産物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焼き菓子・飲み物・アメリカンドッグ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</a:p>
          <a:p>
            <a:pPr algn="ctr"/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なんでも相談会・共同開発品</a:t>
            </a:r>
            <a:endParaRPr kumimoji="1" lang="en-US" altLang="ja-JP" sz="1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en-US" altLang="ja-JP" sz="140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etc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</p:txBody>
      </p:sp>
      <p:pic>
        <p:nvPicPr>
          <p:cNvPr id="8" name="図 7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221EC3CD-D33F-5FD2-957C-63949C3B0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552">
            <a:off x="184056" y="4229479"/>
            <a:ext cx="510629" cy="685041"/>
          </a:xfrm>
          <a:prstGeom prst="rect">
            <a:avLst/>
          </a:prstGeom>
        </p:spPr>
      </p:pic>
      <p:pic>
        <p:nvPicPr>
          <p:cNvPr id="12" name="図 11" descr="Cgで描かれたアニメ&#10;&#10;低い精度で">
            <a:extLst>
              <a:ext uri="{FF2B5EF4-FFF2-40B4-BE49-F238E27FC236}">
                <a16:creationId xmlns:a16="http://schemas.microsoft.com/office/drawing/2014/main" id="{B6499FBE-171E-CC31-8F9A-AE2180F105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8337">
            <a:off x="6028395" y="4385613"/>
            <a:ext cx="657175" cy="835024"/>
          </a:xfrm>
          <a:prstGeom prst="rect">
            <a:avLst/>
          </a:prstGeom>
        </p:spPr>
      </p:pic>
      <p:pic>
        <p:nvPicPr>
          <p:cNvPr id="14" name="図 13" descr="座る, 小さい, テディ, クマ が含まれている画像&#10;&#10;自動的に生成された説明">
            <a:extLst>
              <a:ext uri="{FF2B5EF4-FFF2-40B4-BE49-F238E27FC236}">
                <a16:creationId xmlns:a16="http://schemas.microsoft.com/office/drawing/2014/main" id="{E7E50846-821A-2748-3C95-643FD6FA08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5" y="5403887"/>
            <a:ext cx="620769" cy="620769"/>
          </a:xfrm>
          <a:prstGeom prst="rect">
            <a:avLst/>
          </a:prstGeom>
        </p:spPr>
      </p:pic>
      <p:pic>
        <p:nvPicPr>
          <p:cNvPr id="16" name="図 15" descr="アイコン&#10;&#10;自動的に生成された説明">
            <a:extLst>
              <a:ext uri="{FF2B5EF4-FFF2-40B4-BE49-F238E27FC236}">
                <a16:creationId xmlns:a16="http://schemas.microsoft.com/office/drawing/2014/main" id="{0EB9A6BD-44B6-D60B-544A-52112572E0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63" y="6515623"/>
            <a:ext cx="1802176" cy="380947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CF19C6D-AB62-B879-DCB0-A8ED84729148}"/>
              </a:ext>
            </a:extLst>
          </p:cNvPr>
          <p:cNvSpPr txBox="1"/>
          <p:nvPr/>
        </p:nvSpPr>
        <p:spPr>
          <a:xfrm>
            <a:off x="851349" y="7065880"/>
            <a:ext cx="51552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来て・見て・体験！</a:t>
            </a:r>
            <a:endParaRPr kumimoji="1" lang="en-US" altLang="ja-JP" sz="1400">
              <a:solidFill>
                <a:schemeClr val="accent6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きゃりさぽ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苔逢わせ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漢方資料館の案内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写真部展示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</a:p>
          <a:p>
            <a:pPr algn="ctr"/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吹奏楽演奏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軽音楽演奏</a:t>
            </a:r>
            <a:r>
              <a:rPr kumimoji="1"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kumimoji="1"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裏千家茶道お茶会</a:t>
            </a:r>
          </a:p>
        </p:txBody>
      </p:sp>
    </p:spTree>
    <p:extLst>
      <p:ext uri="{BB962C8B-B14F-4D97-AF65-F5344CB8AC3E}">
        <p14:creationId xmlns:p14="http://schemas.microsoft.com/office/powerpoint/2010/main" val="324431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4B1E0410-9265-CC14-8C77-584E8F655AD5}"/>
              </a:ext>
            </a:extLst>
          </p:cNvPr>
          <p:cNvSpPr txBox="1">
            <a:spLocks/>
          </p:cNvSpPr>
          <p:nvPr/>
        </p:nvSpPr>
        <p:spPr>
          <a:xfrm>
            <a:off x="2344735" y="0"/>
            <a:ext cx="2291405" cy="998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500" b="1" dirty="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タイムテーブル</a:t>
            </a: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4AA8B66E-582F-691B-7DD7-C82D61AD0EB2}"/>
              </a:ext>
            </a:extLst>
          </p:cNvPr>
          <p:cNvCxnSpPr>
            <a:cxnSpLocks/>
          </p:cNvCxnSpPr>
          <p:nvPr/>
        </p:nvCxnSpPr>
        <p:spPr>
          <a:xfrm>
            <a:off x="2527912" y="767644"/>
            <a:ext cx="180217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BB4367-3989-23B6-2F28-33C012740F5B}"/>
              </a:ext>
            </a:extLst>
          </p:cNvPr>
          <p:cNvSpPr txBox="1"/>
          <p:nvPr/>
        </p:nvSpPr>
        <p:spPr>
          <a:xfrm>
            <a:off x="490290" y="1604860"/>
            <a:ext cx="5877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9:50〜</a:t>
            </a:r>
            <a:endParaRPr lang="ja-JP" altLang="en-US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10:15〜10:45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テニス　　　　　       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13:00〜13:30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FORZA</a:t>
            </a:r>
            <a:endParaRPr lang="ja-JP" altLang="en-US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11:00〜12:00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ゲストの方々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      13:45〜14:45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Korean</a:t>
            </a:r>
            <a:endParaRPr lang="ja-JP" altLang="en-US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12:00〜13:00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軽音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                15:00〜15:45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ビンゴ大会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21390F-B760-04B1-3D9A-B5037FD0D684}"/>
              </a:ext>
            </a:extLst>
          </p:cNvPr>
          <p:cNvSpPr txBox="1"/>
          <p:nvPr/>
        </p:nvSpPr>
        <p:spPr>
          <a:xfrm>
            <a:off x="2831370" y="5729721"/>
            <a:ext cx="11952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500" b="1" dirty="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ゲスト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5FCFBE32-A4D6-8F26-B949-4E8198CB077C}"/>
              </a:ext>
            </a:extLst>
          </p:cNvPr>
          <p:cNvCxnSpPr>
            <a:cxnSpLocks/>
          </p:cNvCxnSpPr>
          <p:nvPr/>
        </p:nvCxnSpPr>
        <p:spPr>
          <a:xfrm>
            <a:off x="2527912" y="6206775"/>
            <a:ext cx="180217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2C3725CB-8D0E-1466-5C6E-116F4B12D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54" y="6507217"/>
            <a:ext cx="2369010" cy="177111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953494B-60DA-683F-385C-1B12AF0A4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38" y="6507217"/>
            <a:ext cx="2369010" cy="177111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178F8C2-0235-3BBE-9F8D-D65462A7A252}"/>
              </a:ext>
            </a:extLst>
          </p:cNvPr>
          <p:cNvSpPr txBox="1"/>
          <p:nvPr/>
        </p:nvSpPr>
        <p:spPr>
          <a:xfrm>
            <a:off x="1455446" y="8265723"/>
            <a:ext cx="145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ヨネダ</a:t>
            </a:r>
            <a:r>
              <a:rPr lang="en-US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2000</a:t>
            </a:r>
            <a:endParaRPr lang="ja-JP" altLang="en-US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332EF46-AB84-F8E2-B8E7-CC2D0A6DDABB}"/>
              </a:ext>
            </a:extLst>
          </p:cNvPr>
          <p:cNvSpPr txBox="1"/>
          <p:nvPr/>
        </p:nvSpPr>
        <p:spPr>
          <a:xfrm>
            <a:off x="4016119" y="8265723"/>
            <a:ext cx="1317647" cy="36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やさしいズ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653103-D9FF-A024-A17E-7910E54DAB03}"/>
              </a:ext>
            </a:extLst>
          </p:cNvPr>
          <p:cNvSpPr txBox="1"/>
          <p:nvPr/>
        </p:nvSpPr>
        <p:spPr>
          <a:xfrm>
            <a:off x="2466288" y="1217624"/>
            <a:ext cx="192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-</a:t>
            </a:r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ステージ発表</a:t>
            </a:r>
            <a:r>
              <a:rPr lang="en-US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-</a:t>
            </a:r>
            <a:endParaRPr lang="ja-JP" altLang="en-US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B34B49-31BD-9666-E294-1BF10C2C5064}"/>
              </a:ext>
            </a:extLst>
          </p:cNvPr>
          <p:cNvSpPr txBox="1"/>
          <p:nvPr/>
        </p:nvSpPr>
        <p:spPr>
          <a:xfrm>
            <a:off x="2719722" y="2780838"/>
            <a:ext cx="141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-</a:t>
            </a:r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教室発表</a:t>
            </a:r>
            <a:r>
              <a:rPr lang="en-US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-</a:t>
            </a:r>
            <a:endParaRPr lang="ja-JP" altLang="en-US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9D2FF1-B0E2-6D7F-1381-156DC18DD5D7}"/>
              </a:ext>
            </a:extLst>
          </p:cNvPr>
          <p:cNvSpPr txBox="1"/>
          <p:nvPr/>
        </p:nvSpPr>
        <p:spPr>
          <a:xfrm>
            <a:off x="551728" y="3145351"/>
            <a:ext cx="58774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講義棟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3-1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階</a:t>
            </a:r>
          </a:p>
          <a:p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就職課前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: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きゃりさぽ　　　　　           螺旋階段下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: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苔逢わせ</a:t>
            </a:r>
          </a:p>
          <a:p>
            <a:pPr algn="l"/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漢方資料館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: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漢方研究部　　　　        廊下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: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上尾伊奈地域薬剤師会</a:t>
            </a:r>
          </a:p>
          <a:p>
            <a:pPr algn="l"/>
            <a:endParaRPr lang="ja-JP" altLang="en-US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講義棟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3-2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階</a:t>
            </a:r>
          </a:p>
          <a:p>
            <a:pPr algn="l"/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721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教室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: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吹奏楽部　　　　　       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722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教室前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: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写真部</a:t>
            </a:r>
          </a:p>
          <a:p>
            <a:pPr algn="l"/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723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教室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: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軽音楽部　　　　　　     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724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教室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: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上尾伊奈地域薬剤師会</a:t>
            </a:r>
          </a:p>
          <a:p>
            <a:pPr algn="l"/>
            <a:endParaRPr lang="ja-JP" altLang="en-US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図書館</a:t>
            </a:r>
          </a:p>
          <a:p>
            <a:pPr algn="l"/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茶室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: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裏千家茶道部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D084DFA-9103-24C6-7A4F-D8CBD825965B}"/>
              </a:ext>
            </a:extLst>
          </p:cNvPr>
          <p:cNvSpPr txBox="1"/>
          <p:nvPr/>
        </p:nvSpPr>
        <p:spPr>
          <a:xfrm>
            <a:off x="1772351" y="8623990"/>
            <a:ext cx="343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※</a:t>
            </a:r>
            <a:r>
              <a:rPr kumimoji="1" lang="ja-JP" altLang="en-US" sz="1200" dirty="0"/>
              <a:t>出演者は予告なく変更となる場合があります。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予めご了承ください。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57297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3599BA4-050E-D5BE-024D-B523A31CED12}"/>
              </a:ext>
            </a:extLst>
          </p:cNvPr>
          <p:cNvSpPr txBox="1"/>
          <p:nvPr/>
        </p:nvSpPr>
        <p:spPr>
          <a:xfrm>
            <a:off x="2457522" y="231520"/>
            <a:ext cx="19429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500" b="1" dirty="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協賛企業様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F572F83-BD45-BF5A-5428-199749937C82}"/>
              </a:ext>
            </a:extLst>
          </p:cNvPr>
          <p:cNvCxnSpPr>
            <a:cxnSpLocks/>
          </p:cNvCxnSpPr>
          <p:nvPr/>
        </p:nvCxnSpPr>
        <p:spPr>
          <a:xfrm>
            <a:off x="2481198" y="708574"/>
            <a:ext cx="180217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BEB77D-B97E-706D-FD76-5A7AA63B3545}"/>
              </a:ext>
            </a:extLst>
          </p:cNvPr>
          <p:cNvSpPr txBox="1"/>
          <p:nvPr/>
        </p:nvSpPr>
        <p:spPr>
          <a:xfrm>
            <a:off x="1039172" y="1271440"/>
            <a:ext cx="494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i="0" u="none" strike="noStrike" dirty="0">
                <a:solidFill>
                  <a:srgbClr val="333333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協賛して頂いている企業の皆様に深く御礼申し上げます。</a:t>
            </a:r>
            <a:br>
              <a:rPr lang="ja-JP" altLang="en-US" sz="1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1400" b="1" i="0" u="none" strike="noStrike" dirty="0">
                <a:solidFill>
                  <a:srgbClr val="333333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以下、協賛して頂いている企業様でございます。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530967-7018-3032-B9E7-24ECD6D13DED}"/>
              </a:ext>
            </a:extLst>
          </p:cNvPr>
          <p:cNvSpPr txBox="1"/>
          <p:nvPr/>
        </p:nvSpPr>
        <p:spPr>
          <a:xfrm>
            <a:off x="1124021" y="2067967"/>
            <a:ext cx="4779651" cy="667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株式会社エスシーグループ</a:t>
            </a:r>
            <a:endParaRPr lang="ja-JP" altLang="en-US" sz="18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株式会社シーエスグループ</a:t>
            </a:r>
            <a:endParaRPr lang="ja-JP" altLang="en-US" sz="18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株式会社ニシマチ　スミダ薬局</a:t>
            </a:r>
            <a:endParaRPr lang="ja-JP" altLang="en-US" sz="18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白瀧呉服店</a:t>
            </a:r>
            <a:endParaRPr lang="ja-JP" altLang="en-US" sz="18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株式会社ツルハホールディングス</a:t>
            </a:r>
            <a:endParaRPr lang="ja-JP" altLang="en-US" sz="1800" b="1" dirty="0">
              <a:solidFill>
                <a:schemeClr val="tx1">
                  <a:lumMod val="90000"/>
                  <a:lumOff val="1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クオール株式会社</a:t>
            </a:r>
            <a:endParaRPr lang="ja-JP" altLang="en-US" sz="1800" b="1" dirty="0">
              <a:solidFill>
                <a:schemeClr val="tx1">
                  <a:lumMod val="90000"/>
                  <a:lumOff val="1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上尾伊奈地域薬剤師会</a:t>
            </a:r>
            <a:endParaRPr lang="ja-JP" altLang="en-US" sz="1800" b="1" dirty="0">
              <a:solidFill>
                <a:schemeClr val="tx1">
                  <a:lumMod val="90000"/>
                  <a:lumOff val="1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株式会社鈴木薬局</a:t>
            </a:r>
            <a:endParaRPr lang="ja-JP" altLang="en-US" sz="1800" b="1" dirty="0">
              <a:solidFill>
                <a:schemeClr val="tx1">
                  <a:lumMod val="90000"/>
                  <a:lumOff val="1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株式会社スギ薬局</a:t>
            </a:r>
            <a:endParaRPr lang="ja-JP" altLang="en-US" sz="1800" b="1" dirty="0">
              <a:solidFill>
                <a:schemeClr val="tx1">
                  <a:lumMod val="90000"/>
                  <a:lumOff val="1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株式</a:t>
            </a:r>
            <a:r>
              <a:rPr lang="ja-JP" altLang="en-US" sz="1800" b="1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会社龍</a:t>
            </a:r>
            <a:r>
              <a:rPr lang="ja-JP" altLang="en-US" b="1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生</a:t>
            </a:r>
            <a:r>
              <a:rPr lang="ja-JP" altLang="en-US" sz="1800" b="1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堂</a:t>
            </a:r>
            <a:r>
              <a:rPr lang="ja-JP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本店</a:t>
            </a:r>
            <a:endParaRPr lang="ja-JP" altLang="en-US" sz="1800" b="1" dirty="0">
              <a:solidFill>
                <a:schemeClr val="tx1">
                  <a:lumMod val="90000"/>
                  <a:lumOff val="1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株式会社サンドラッグ</a:t>
            </a:r>
            <a:endParaRPr lang="ja-JP" altLang="en-US" sz="1800" b="1" dirty="0">
              <a:solidFill>
                <a:schemeClr val="tx1">
                  <a:lumMod val="90000"/>
                  <a:lumOff val="1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株式会社クリエイトエス・ディー</a:t>
            </a:r>
            <a:endParaRPr lang="ja-JP" altLang="en-US" sz="1800" b="1" dirty="0">
              <a:solidFill>
                <a:schemeClr val="tx1">
                  <a:lumMod val="90000"/>
                  <a:lumOff val="1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株式会社</a:t>
            </a:r>
            <a:r>
              <a:rPr lang="en-US" altLang="ja-JP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INA</a:t>
            </a:r>
            <a:r>
              <a:rPr lang="ja-JP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ハウス</a:t>
            </a:r>
            <a:endParaRPr lang="ja-JP" altLang="en-US" sz="1800" b="1" dirty="0">
              <a:solidFill>
                <a:schemeClr val="tx1">
                  <a:lumMod val="90000"/>
                  <a:lumOff val="1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コスモプラス株式会社</a:t>
            </a:r>
            <a:endParaRPr lang="ja-JP" altLang="en-US" sz="1800" b="1" dirty="0">
              <a:solidFill>
                <a:schemeClr val="tx1">
                  <a:lumMod val="90000"/>
                  <a:lumOff val="1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株式会社セキ薬品</a:t>
            </a:r>
            <a:endParaRPr lang="ja-JP" altLang="en-US" sz="1800" b="1" dirty="0">
              <a:solidFill>
                <a:schemeClr val="tx1">
                  <a:lumMod val="90000"/>
                  <a:lumOff val="1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株式会社東洋アルバム</a:t>
            </a:r>
            <a:endParaRPr lang="ja-JP" altLang="en-US" b="1" dirty="0">
              <a:solidFill>
                <a:schemeClr val="tx1">
                  <a:lumMod val="90000"/>
                  <a:lumOff val="1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966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C413824-C8BC-1389-E638-7B0FE63B6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06" y="582822"/>
            <a:ext cx="5159187" cy="249195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25DC190-F462-80FA-8C37-B7E2FE2EC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93631"/>
            <a:ext cx="6858000" cy="153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58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569</Words>
  <Application>Microsoft Office PowerPoint</Application>
  <PresentationFormat>画面に合わせる (4:3)</PresentationFormat>
  <Paragraphs>88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HGP創英角ｺﾞｼｯｸUB</vt:lpstr>
      <vt:lpstr>HGP創英角ﾎﾟｯﾌﾟ体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夘木 崇光</dc:creator>
  <cp:lastModifiedBy>土屋 翔太郎</cp:lastModifiedBy>
  <cp:revision>4</cp:revision>
  <dcterms:created xsi:type="dcterms:W3CDTF">2022-10-26T02:48:15Z</dcterms:created>
  <dcterms:modified xsi:type="dcterms:W3CDTF">2024-10-31T05:55:01Z</dcterms:modified>
</cp:coreProperties>
</file>